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6" r:id="rId9"/>
    <p:sldId id="267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78651-27C3-401E-8787-C0331987D22F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2787C-8422-40EE-AFB4-1B48CB7CF3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76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2787C-8422-40EE-AFB4-1B48CB7CF39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27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2144-A451-7D16-BFBD-C701F068D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170" y="538316"/>
            <a:ext cx="8253197" cy="2643795"/>
          </a:xfrm>
        </p:spPr>
        <p:txBody>
          <a:bodyPr>
            <a:normAutofit/>
          </a:bodyPr>
          <a:lstStyle/>
          <a:p>
            <a:r>
              <a:rPr lang="en-US" sz="4000" dirty="0"/>
              <a:t>Pediatric Chest X-ray Image Classification for </a:t>
            </a:r>
            <a:r>
              <a:rPr lang="en-US" sz="4000" b="1" dirty="0"/>
              <a:t>Pneumonia Detection</a:t>
            </a:r>
            <a:endParaRPr lang="en-CA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ABB04-69EB-A846-88E8-F511518AB0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Karankumar Patel</a:t>
            </a:r>
          </a:p>
          <a:p>
            <a:r>
              <a:rPr lang="en-US" dirty="0"/>
              <a:t>Date: April 11</a:t>
            </a:r>
            <a:r>
              <a:rPr lang="en-US" baseline="30000" dirty="0"/>
              <a:t>th</a:t>
            </a:r>
            <a:r>
              <a:rPr lang="en-US" dirty="0"/>
              <a:t>, 2024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621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772F19A-8731-59C4-A423-C15BEC51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2" y="1294910"/>
            <a:ext cx="7619036" cy="303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B9FB0-2B82-45FE-7C9E-376038C1E237}"/>
              </a:ext>
            </a:extLst>
          </p:cNvPr>
          <p:cNvSpPr txBox="1"/>
          <p:nvPr/>
        </p:nvSpPr>
        <p:spPr>
          <a:xfrm>
            <a:off x="791496" y="4611330"/>
            <a:ext cx="974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training, the model achieved an accuracy of </a:t>
            </a:r>
            <a:r>
              <a:rPr lang="en-US" b="1" dirty="0"/>
              <a:t>88.93%</a:t>
            </a:r>
            <a:r>
              <a:rPr lang="en-US" dirty="0"/>
              <a:t>, while during validation, it reached </a:t>
            </a:r>
            <a:r>
              <a:rPr lang="en-US" b="1" dirty="0"/>
              <a:t>83.97%</a:t>
            </a:r>
            <a:r>
              <a:rPr lang="en-US" dirty="0"/>
              <a:t>. The </a:t>
            </a:r>
            <a:r>
              <a:rPr lang="en-US" b="1" dirty="0"/>
              <a:t>training loss was 0.452</a:t>
            </a:r>
            <a:r>
              <a:rPr lang="en-US" dirty="0"/>
              <a:t>, and the </a:t>
            </a:r>
            <a:r>
              <a:rPr lang="en-US" b="1" dirty="0"/>
              <a:t>validation loss was 0.359</a:t>
            </a:r>
            <a:r>
              <a:rPr lang="en-US" dirty="0"/>
              <a:t>. Additionally, the model achieved a </a:t>
            </a:r>
            <a:r>
              <a:rPr lang="en-US" b="1" dirty="0"/>
              <a:t>precision of 87.26%, a recall of 93.08%, and an F1 score of 0.9007. (Iteration 60)</a:t>
            </a:r>
            <a:endParaRPr lang="en-CA" b="1" dirty="0"/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685BB-4FB1-9182-A324-2BEC31F50318}"/>
              </a:ext>
            </a:extLst>
          </p:cNvPr>
          <p:cNvSpPr txBox="1"/>
          <p:nvPr/>
        </p:nvSpPr>
        <p:spPr>
          <a:xfrm>
            <a:off x="8790037" y="2406048"/>
            <a:ext cx="3942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</a:t>
            </a:r>
            <a:r>
              <a:rPr lang="en-US" dirty="0"/>
              <a:t>: ResNet18</a:t>
            </a:r>
          </a:p>
          <a:p>
            <a:r>
              <a:rPr lang="en-US" b="1" dirty="0"/>
              <a:t>Loss Function</a:t>
            </a:r>
            <a:r>
              <a:rPr lang="en-US" dirty="0"/>
              <a:t>: </a:t>
            </a:r>
            <a:r>
              <a:rPr lang="en-US" dirty="0" err="1"/>
              <a:t>BCEWithLogitsLoss</a:t>
            </a:r>
            <a:endParaRPr lang="en-US" dirty="0"/>
          </a:p>
          <a:p>
            <a:r>
              <a:rPr lang="en-US" b="1" dirty="0"/>
              <a:t>Optimizer</a:t>
            </a:r>
            <a:r>
              <a:rPr lang="en-US" dirty="0"/>
              <a:t>: Adam</a:t>
            </a:r>
          </a:p>
          <a:p>
            <a:r>
              <a:rPr lang="en-US" b="1" dirty="0"/>
              <a:t>Learning rate</a:t>
            </a:r>
            <a:r>
              <a:rPr lang="en-US" dirty="0"/>
              <a:t>: 0.001</a:t>
            </a:r>
          </a:p>
          <a:p>
            <a:r>
              <a:rPr lang="en-US" b="1" dirty="0"/>
              <a:t>Threshold: 0.6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61019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3A85-F21A-FB4C-701F-1D5B373F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0F4F0-A92B-F6F8-D8AD-BD985C6E2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43825"/>
            <a:ext cx="10058400" cy="1910189"/>
          </a:xfrm>
        </p:spPr>
        <p:txBody>
          <a:bodyPr/>
          <a:lstStyle/>
          <a:p>
            <a:r>
              <a:rPr lang="en-US" dirty="0"/>
              <a:t>The model doesn't show exactly where pneumonia is. Adding semantic segmentation could fix this, making our diagnosis even better. </a:t>
            </a:r>
          </a:p>
          <a:p>
            <a:r>
              <a:rPr lang="en-US" dirty="0"/>
              <a:t>We can explore using semantic segmentation to find exactly where pneumonia is in the image. This helps doctors pinpoint the problem area more accurately.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52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66B9-04C4-88FF-E30E-68FCD8E9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Thank you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31477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D708-3F47-5F35-BA65-45A7CC90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F408-4BC2-AC8C-C30F-98C86388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19826"/>
            <a:ext cx="5500165" cy="1660559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The objective is to develop an AI system that accurately classifies chest x-ray images into Pneumonia and Normal categories.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Chest X-ray images were taken from a group of kids aged one to five at Guangzhou Women and Children’s Medical Center in Guangzhou, China. These X-rays were taken during their regular hospital visits.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584CC4-6CA6-B742-32CF-88E6DEE22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08" y="2347910"/>
            <a:ext cx="3413343" cy="346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9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1C06-7CB4-C9E5-2969-C8B0C1B7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Preprocessing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FA1E9-94CE-6AEB-F3E5-C460C9DC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70" y="1900119"/>
            <a:ext cx="5897519" cy="104495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b="1" dirty="0"/>
              <a:t>Data Source: Kaggle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Total images across sets: 3,322 chest X-ray images, comprising 2,682 images in the training set, 624 in the validation set, and 16 in the test 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78AA5-D58D-C2B9-60E7-A7DE8329BF9A}"/>
              </a:ext>
            </a:extLst>
          </p:cNvPr>
          <p:cNvSpPr txBox="1"/>
          <p:nvPr/>
        </p:nvSpPr>
        <p:spPr>
          <a:xfrm>
            <a:off x="1097280" y="3165988"/>
            <a:ext cx="6082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Preprocessing Steps: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All images were resized to a uniform size of 224x224 pixels </a:t>
            </a:r>
          </a:p>
          <a:p>
            <a:pPr algn="just"/>
            <a:r>
              <a:rPr lang="en-US" dirty="0"/>
              <a:t>      to match the input size expected by ResNet model.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Then images were converted into tensors, a format suitable </a:t>
            </a:r>
          </a:p>
          <a:p>
            <a:pPr algn="just"/>
            <a:r>
              <a:rPr lang="en-US" dirty="0"/>
              <a:t>      for deep learning algorithms.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Pixel values were standardized across the three-color </a:t>
            </a:r>
          </a:p>
          <a:p>
            <a:pPr algn="just"/>
            <a:r>
              <a:rPr lang="en-US" dirty="0"/>
              <a:t>     channels using mean=[0.485, 0.456, 0.406] and </a:t>
            </a:r>
          </a:p>
          <a:p>
            <a:pPr algn="just"/>
            <a:r>
              <a:rPr lang="en-US" dirty="0"/>
              <a:t>     std=[0.229, 0.224, 0.225].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CB14C-E786-F61E-A215-BAE7981C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264" y="1924481"/>
            <a:ext cx="4160881" cy="220999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80B8C16-6E0B-800F-4515-436A882C3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64" y="4134473"/>
            <a:ext cx="4160881" cy="19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54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030D-18B0-0406-F024-25705B1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&amp; Evaluation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9AA0D-6254-8B16-97AA-645D4C5E89D9}"/>
              </a:ext>
            </a:extLst>
          </p:cNvPr>
          <p:cNvSpPr txBox="1"/>
          <p:nvPr/>
        </p:nvSpPr>
        <p:spPr>
          <a:xfrm>
            <a:off x="567968" y="5120639"/>
            <a:ext cx="9847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training, the model achieved an accuracy of </a:t>
            </a:r>
            <a:r>
              <a:rPr lang="en-US" b="1" dirty="0"/>
              <a:t>88.52%</a:t>
            </a:r>
            <a:r>
              <a:rPr lang="en-US" dirty="0"/>
              <a:t>, while during validation, it reached </a:t>
            </a:r>
            <a:r>
              <a:rPr lang="en-US" b="1" dirty="0"/>
              <a:t>85.58%</a:t>
            </a:r>
            <a:r>
              <a:rPr lang="en-US" dirty="0"/>
              <a:t>. The </a:t>
            </a:r>
            <a:r>
              <a:rPr lang="en-US" b="1" dirty="0"/>
              <a:t>training loss was 0.525</a:t>
            </a:r>
            <a:r>
              <a:rPr lang="en-US" dirty="0"/>
              <a:t>, and the </a:t>
            </a:r>
            <a:r>
              <a:rPr lang="en-US" b="1" dirty="0"/>
              <a:t>validation loss was 0.414</a:t>
            </a:r>
            <a:r>
              <a:rPr lang="en-US" dirty="0"/>
              <a:t>. Additionally, the model achieved a </a:t>
            </a:r>
            <a:r>
              <a:rPr lang="en-US" b="1" dirty="0"/>
              <a:t>precision of 87.13%, a recall of 90.26%, and an F1 score of 0.8866. (Iteration 240)</a:t>
            </a:r>
            <a:endParaRPr lang="en-CA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6E0450-2060-F95E-BF82-CFDCA365A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8" y="1862397"/>
            <a:ext cx="7868109" cy="313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7C752-1F5D-0EA4-0925-26DE07D1D671}"/>
              </a:ext>
            </a:extLst>
          </p:cNvPr>
          <p:cNvSpPr txBox="1"/>
          <p:nvPr/>
        </p:nvSpPr>
        <p:spPr>
          <a:xfrm>
            <a:off x="8701546" y="2828835"/>
            <a:ext cx="3942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</a:t>
            </a:r>
            <a:r>
              <a:rPr lang="en-US" dirty="0"/>
              <a:t>: ResNet18</a:t>
            </a:r>
          </a:p>
          <a:p>
            <a:r>
              <a:rPr lang="en-US" b="1" dirty="0"/>
              <a:t>Loss Function</a:t>
            </a:r>
            <a:r>
              <a:rPr lang="en-US" dirty="0"/>
              <a:t>: </a:t>
            </a:r>
            <a:r>
              <a:rPr lang="en-US" dirty="0" err="1"/>
              <a:t>BCEWithLogitsLoss</a:t>
            </a:r>
            <a:endParaRPr lang="en-US" dirty="0"/>
          </a:p>
          <a:p>
            <a:r>
              <a:rPr lang="en-US" b="1" dirty="0"/>
              <a:t>Optimizer</a:t>
            </a:r>
            <a:r>
              <a:rPr lang="en-US" dirty="0"/>
              <a:t>: SGD</a:t>
            </a:r>
          </a:p>
          <a:p>
            <a:r>
              <a:rPr lang="en-US" b="1" dirty="0"/>
              <a:t>Learning rate</a:t>
            </a:r>
            <a:r>
              <a:rPr lang="en-US" dirty="0"/>
              <a:t>: 0.001</a:t>
            </a:r>
          </a:p>
          <a:p>
            <a:r>
              <a:rPr lang="en-US" b="1" dirty="0"/>
              <a:t>Threshold: 0.5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7014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E3B5-72B8-BEA7-8139-31776D75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Test Data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EC3EA-41F4-4C78-78CB-8136DD748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752" y="2212259"/>
            <a:ext cx="11036495" cy="3392128"/>
          </a:xfrm>
        </p:spPr>
      </p:pic>
    </p:spTree>
    <p:extLst>
      <p:ext uri="{BB962C8B-B14F-4D97-AF65-F5344CB8AC3E}">
        <p14:creationId xmlns:p14="http://schemas.microsoft.com/office/powerpoint/2010/main" val="334522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12B59-D6A5-E41B-252D-B9C53F72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Interpretation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A311E5-A2FC-C725-7D01-5AE43CC6E71C}"/>
              </a:ext>
            </a:extLst>
          </p:cNvPr>
          <p:cNvSpPr txBox="1"/>
          <p:nvPr/>
        </p:nvSpPr>
        <p:spPr>
          <a:xfrm>
            <a:off x="1720645" y="1966452"/>
            <a:ext cx="261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Images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A2B75B-2472-241A-22F1-C063A5053AD3}"/>
              </a:ext>
            </a:extLst>
          </p:cNvPr>
          <p:cNvSpPr txBox="1"/>
          <p:nvPr/>
        </p:nvSpPr>
        <p:spPr>
          <a:xfrm>
            <a:off x="7472516" y="1966452"/>
            <a:ext cx="272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Pneumonia Images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C11E7-6017-BF2A-8280-10AE37B7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88" y="2437517"/>
            <a:ext cx="5028988" cy="1846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DB3930-3C7A-D4DE-37DE-5B27EC76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8" y="4363290"/>
            <a:ext cx="5028989" cy="183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8DF79-F4FB-1C0B-43DB-E1231070D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2402241"/>
            <a:ext cx="5188388" cy="1902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067556-62F1-04A4-7323-AF93624A8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4363290"/>
            <a:ext cx="5188388" cy="190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7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EAF2-40B5-A445-6BB7-20FF312F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when model failed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5C8C5-64E2-E270-BB93-C4C1EB115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763" y="2989010"/>
            <a:ext cx="5369073" cy="195680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EBCA8-05A8-0356-86F8-69AE6254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62" y="3008422"/>
            <a:ext cx="5304735" cy="1892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5520C-22E7-E832-A3CF-C9A379AF0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889" y="3008421"/>
            <a:ext cx="5285348" cy="189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1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D42C-E6D7-B8AB-7EFC-CE80A5DB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  <a:endParaRPr lang="en-C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CD001D-6706-F2BE-BF68-9C726DB3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89" y="1975899"/>
            <a:ext cx="7298057" cy="290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D5F62-7653-0DAA-013E-E4317CBD774D}"/>
              </a:ext>
            </a:extLst>
          </p:cNvPr>
          <p:cNvSpPr txBox="1"/>
          <p:nvPr/>
        </p:nvSpPr>
        <p:spPr>
          <a:xfrm>
            <a:off x="1097280" y="5120639"/>
            <a:ext cx="9969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training, the model achieved an accuracy of </a:t>
            </a:r>
            <a:r>
              <a:rPr lang="en-US" b="1" dirty="0"/>
              <a:t>91.09%</a:t>
            </a:r>
            <a:r>
              <a:rPr lang="en-US" dirty="0"/>
              <a:t>, while during validation, it reached </a:t>
            </a:r>
            <a:r>
              <a:rPr lang="en-US" b="1" dirty="0"/>
              <a:t>87.98%</a:t>
            </a:r>
            <a:r>
              <a:rPr lang="en-US" dirty="0"/>
              <a:t>. The </a:t>
            </a:r>
            <a:r>
              <a:rPr lang="en-US" b="1" dirty="0"/>
              <a:t>training loss was 0.356</a:t>
            </a:r>
            <a:r>
              <a:rPr lang="en-US" dirty="0"/>
              <a:t>, and the </a:t>
            </a:r>
            <a:r>
              <a:rPr lang="en-US" b="1" dirty="0"/>
              <a:t>validation loss was 0.290</a:t>
            </a:r>
            <a:r>
              <a:rPr lang="en-US" dirty="0"/>
              <a:t>. Additionally, the model achieved a </a:t>
            </a:r>
            <a:r>
              <a:rPr lang="en-US" b="1" dirty="0"/>
              <a:t>precision of 89.28%, a recall of 91.79%, and an F1 score of 0.9052. (Iteration 120)</a:t>
            </a:r>
            <a:endParaRPr lang="en-CA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0C4F3-3D8D-FED7-B2BF-C3D4F7DC70B3}"/>
              </a:ext>
            </a:extLst>
          </p:cNvPr>
          <p:cNvSpPr txBox="1"/>
          <p:nvPr/>
        </p:nvSpPr>
        <p:spPr>
          <a:xfrm>
            <a:off x="8593392" y="2828835"/>
            <a:ext cx="3942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</a:t>
            </a:r>
            <a:r>
              <a:rPr lang="en-US" dirty="0"/>
              <a:t>: ResNet18</a:t>
            </a:r>
          </a:p>
          <a:p>
            <a:r>
              <a:rPr lang="en-US" b="1" dirty="0"/>
              <a:t>Loss Function</a:t>
            </a:r>
            <a:r>
              <a:rPr lang="en-US" dirty="0"/>
              <a:t>: </a:t>
            </a:r>
            <a:r>
              <a:rPr lang="en-US" dirty="0" err="1"/>
              <a:t>BCEWithLogitsLoss</a:t>
            </a:r>
            <a:endParaRPr lang="en-US" dirty="0"/>
          </a:p>
          <a:p>
            <a:r>
              <a:rPr lang="en-US" b="1" dirty="0"/>
              <a:t>Optimizer</a:t>
            </a:r>
            <a:r>
              <a:rPr lang="en-US" dirty="0"/>
              <a:t>: Adam</a:t>
            </a:r>
          </a:p>
          <a:p>
            <a:r>
              <a:rPr lang="en-US" b="1" dirty="0"/>
              <a:t>Learning rate</a:t>
            </a:r>
            <a:r>
              <a:rPr lang="en-US" dirty="0"/>
              <a:t>: 0.001</a:t>
            </a:r>
          </a:p>
          <a:p>
            <a:r>
              <a:rPr lang="en-US" b="1" dirty="0"/>
              <a:t>Threshold: 0.5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95261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9C1F-558E-2C55-D1C2-90F47F0E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Interpretation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FFC44-5D31-563F-7D1E-68443916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00744"/>
            <a:ext cx="5195657" cy="189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B58D-BE86-CF3E-56A4-7E60B71CD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286328"/>
            <a:ext cx="5206270" cy="1894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19B5F-E298-9D1A-3013-EBF279764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635" y="2261417"/>
            <a:ext cx="5261012" cy="1956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6F6088-6810-25C7-5D1C-58F88A9C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635" y="4284469"/>
            <a:ext cx="5261012" cy="189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40FEA0-A0F2-406E-9FD7-3B7DB83EF557}"/>
              </a:ext>
            </a:extLst>
          </p:cNvPr>
          <p:cNvSpPr txBox="1"/>
          <p:nvPr/>
        </p:nvSpPr>
        <p:spPr>
          <a:xfrm>
            <a:off x="2310581" y="1885939"/>
            <a:ext cx="261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Images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F061E-7010-1F10-4A4B-47055472C798}"/>
              </a:ext>
            </a:extLst>
          </p:cNvPr>
          <p:cNvSpPr txBox="1"/>
          <p:nvPr/>
        </p:nvSpPr>
        <p:spPr>
          <a:xfrm>
            <a:off x="7855976" y="1858602"/>
            <a:ext cx="272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Pneumonia Images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96005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685</TotalTime>
  <Words>491</Words>
  <Application>Microsoft Office PowerPoint</Application>
  <PresentationFormat>Widescreen</PresentationFormat>
  <Paragraphs>52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Retrospect</vt:lpstr>
      <vt:lpstr>Pediatric Chest X-ray Image Classification for Pneumonia Detection</vt:lpstr>
      <vt:lpstr>Introduction </vt:lpstr>
      <vt:lpstr>Data Collection &amp; Preprocessing</vt:lpstr>
      <vt:lpstr>Model Training &amp; Evaluation</vt:lpstr>
      <vt:lpstr>Evaluation on Test Data</vt:lpstr>
      <vt:lpstr>Results &amp; Interpretation</vt:lpstr>
      <vt:lpstr>Cases when model failed</vt:lpstr>
      <vt:lpstr>Continued</vt:lpstr>
      <vt:lpstr>Results &amp; Interpretation</vt:lpstr>
      <vt:lpstr>PowerPoint Presentation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Pediatric Chest X-ray Image Classification for Pneumonia Detection</dc:title>
  <dc:creator>Patel, Karankumar</dc:creator>
  <cp:lastModifiedBy>Swetaben Patel</cp:lastModifiedBy>
  <cp:revision>74</cp:revision>
  <dcterms:created xsi:type="dcterms:W3CDTF">2024-04-03T17:01:08Z</dcterms:created>
  <dcterms:modified xsi:type="dcterms:W3CDTF">2024-04-11T19:14:58Z</dcterms:modified>
</cp:coreProperties>
</file>